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12" r:id="rId1"/>
  </p:sldMasterIdLst>
  <p:notesMasterIdLst>
    <p:notesMasterId r:id="rId28"/>
  </p:notesMasterIdLst>
  <p:sldIdLst>
    <p:sldId id="281" r:id="rId2"/>
    <p:sldId id="266" r:id="rId3"/>
    <p:sldId id="303" r:id="rId4"/>
    <p:sldId id="269" r:id="rId5"/>
    <p:sldId id="301" r:id="rId6"/>
    <p:sldId id="309" r:id="rId7"/>
    <p:sldId id="317" r:id="rId8"/>
    <p:sldId id="304" r:id="rId9"/>
    <p:sldId id="305" r:id="rId10"/>
    <p:sldId id="310" r:id="rId11"/>
    <p:sldId id="318" r:id="rId12"/>
    <p:sldId id="319" r:id="rId13"/>
    <p:sldId id="320" r:id="rId14"/>
    <p:sldId id="314" r:id="rId15"/>
    <p:sldId id="315" r:id="rId16"/>
    <p:sldId id="312" r:id="rId17"/>
    <p:sldId id="313" r:id="rId18"/>
    <p:sldId id="316" r:id="rId19"/>
    <p:sldId id="293" r:id="rId20"/>
    <p:sldId id="294" r:id="rId21"/>
    <p:sldId id="296" r:id="rId22"/>
    <p:sldId id="302" r:id="rId23"/>
    <p:sldId id="307" r:id="rId24"/>
    <p:sldId id="267" r:id="rId25"/>
    <p:sldId id="271" r:id="rId26"/>
    <p:sldId id="26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912" autoAdjust="0"/>
    <p:restoredTop sz="94660"/>
  </p:normalViewPr>
  <p:slideViewPr>
    <p:cSldViewPr>
      <p:cViewPr varScale="1">
        <p:scale>
          <a:sx n="64" d="100"/>
          <a:sy n="64" d="100"/>
        </p:scale>
        <p:origin x="636"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EFE468-503C-40EB-824E-AD4797B8F11D}" type="datetimeFigureOut">
              <a:rPr lang="en-IN" smtClean="0"/>
              <a:pPr/>
              <a:t>06-06-2022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0BFEB3-323F-4170-80CE-F0A2C4B4144E}" type="slidenum">
              <a:rPr lang="en-IN" smtClean="0"/>
              <a:pPr/>
              <a:t>‹#›</a:t>
            </a:fld>
            <a:endParaRPr lang="en-IN"/>
          </a:p>
        </p:txBody>
      </p:sp>
    </p:spTree>
    <p:extLst>
      <p:ext uri="{BB962C8B-B14F-4D97-AF65-F5344CB8AC3E}">
        <p14:creationId xmlns:p14="http://schemas.microsoft.com/office/powerpoint/2010/main" val="2547012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3A7D56A2-AD6A-49CA-9763-D64A9F0439D1}" type="datetimeFigureOut">
              <a:rPr lang="en-US" smtClean="0"/>
              <a:pPr/>
              <a:t>6/6/2022</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0F6631D2-028F-4489-85FA-01E16247811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A7D56A2-AD6A-49CA-9763-D64A9F0439D1}"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631D2-028F-4489-85FA-01E162478111}"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kumimoji="0"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p>
            <a:fld id="{3A7D56A2-AD6A-49CA-9763-D64A9F0439D1}" type="datetimeFigureOut">
              <a:rPr lang="en-US" smtClean="0"/>
              <a:pPr/>
              <a:t>6/6/2022</a:t>
            </a:fld>
            <a:endParaRPr lang="en-US"/>
          </a:p>
        </p:txBody>
      </p:sp>
      <p:sp>
        <p:nvSpPr>
          <p:cNvPr id="5" name="Footer Placeholder 4"/>
          <p:cNvSpPr>
            <a:spLocks noGrp="1"/>
          </p:cNvSpPr>
          <p:nvPr>
            <p:ph type="ftr" sz="quarter" idx="11"/>
          </p:nvPr>
        </p:nvSpPr>
        <p:spPr>
          <a:xfrm>
            <a:off x="457200" y="6556248"/>
            <a:ext cx="3657600" cy="228600"/>
          </a:xfrm>
        </p:spPr>
        <p:txBody>
          <a:bodyPr/>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0F6631D2-028F-4489-85FA-01E162478111}"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A7D56A2-AD6A-49CA-9763-D64A9F0439D1}"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631D2-028F-4489-85FA-01E162478111}"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3A7D56A2-AD6A-49CA-9763-D64A9F0439D1}" type="datetimeFigureOut">
              <a:rPr lang="en-US" smtClean="0"/>
              <a:pPr/>
              <a:t>6/6/2022</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p>
            <a:fld id="{0F6631D2-028F-4489-85FA-01E16247811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A7D56A2-AD6A-49CA-9763-D64A9F0439D1}"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631D2-028F-4489-85FA-01E162478111}"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A7D56A2-AD6A-49CA-9763-D64A9F0439D1}" type="datetimeFigureOut">
              <a:rPr lang="en-US" smtClean="0"/>
              <a:pPr/>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6631D2-028F-4489-85FA-01E162478111}"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A7D56A2-AD6A-49CA-9763-D64A9F0439D1}"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6631D2-028F-4489-85FA-01E162478111}"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3A7D56A2-AD6A-49CA-9763-D64A9F0439D1}" type="datetimeFigureOut">
              <a:rPr lang="en-US" smtClean="0"/>
              <a:pPr/>
              <a:t>6/6/2022</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p>
            <a:fld id="{0F6631D2-028F-4489-85FA-01E162478111}"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A7D56A2-AD6A-49CA-9763-D64A9F0439D1}"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631D2-028F-4489-85FA-01E162478111}"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3A7D56A2-AD6A-49CA-9763-D64A9F0439D1}"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631D2-028F-4489-85FA-01E162478111}"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en-US"/>
              <a:t>Click to edit Master title style</a:t>
            </a:r>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3A7D56A2-AD6A-49CA-9763-D64A9F0439D1}" type="datetimeFigureOut">
              <a:rPr lang="en-US" smtClean="0"/>
              <a:pPr/>
              <a:t>6/6/2022</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0F6631D2-028F-4489-85FA-01E16247811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tractorguru.in/tractor-blog/importance-of-weather-forecasting-in-modern-agriculture-and-farming" TargetMode="External"/><Relationship Id="rId2" Type="http://schemas.openxmlformats.org/officeDocument/2006/relationships/hyperlink" Target="https://www.dtn.com/the-role-of-weather-and-weather-forecasting-in-agricultur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040"/>
            <a:ext cx="8077200" cy="1356360"/>
          </a:xfrm>
        </p:spPr>
        <p:txBody>
          <a:bodyPr>
            <a:noAutofit/>
          </a:bodyPr>
          <a:lstStyle/>
          <a:p>
            <a:br>
              <a:rPr lang="en-US" sz="3600" b="0" dirty="0">
                <a:solidFill>
                  <a:schemeClr val="tx1"/>
                </a:solidFill>
                <a:latin typeface="Times New Roman" pitchFamily="18" charset="0"/>
                <a:cs typeface="Times New Roman" pitchFamily="18" charset="0"/>
              </a:rPr>
            </a:br>
            <a:r>
              <a:rPr lang="en-US" sz="3200" b="0" dirty="0">
                <a:solidFill>
                  <a:schemeClr val="tx1"/>
                </a:solidFill>
                <a:latin typeface="Times New Roman" pitchFamily="18" charset="0"/>
                <a:cs typeface="Times New Roman" pitchFamily="18" charset="0"/>
              </a:rPr>
              <a:t>Welcome to the presentation on capstone project execution </a:t>
            </a:r>
          </a:p>
        </p:txBody>
      </p:sp>
      <p:sp>
        <p:nvSpPr>
          <p:cNvPr id="3" name="Content Placeholder 2"/>
          <p:cNvSpPr>
            <a:spLocks noGrp="1"/>
          </p:cNvSpPr>
          <p:nvPr>
            <p:ph idx="1"/>
          </p:nvPr>
        </p:nvSpPr>
        <p:spPr>
          <a:xfrm>
            <a:off x="5029200" y="4953000"/>
            <a:ext cx="3200400" cy="1752600"/>
          </a:xfrm>
        </p:spPr>
        <p:txBody>
          <a:bodyPr>
            <a:normAutofit/>
          </a:bodyPr>
          <a:lstStyle/>
          <a:p>
            <a:pPr marL="0" indent="0">
              <a:buNone/>
            </a:pPr>
            <a:r>
              <a:rPr lang="en-US" sz="2000" b="1" dirty="0">
                <a:latin typeface="Times New Roman" pitchFamily="18" charset="0"/>
                <a:cs typeface="Times New Roman" pitchFamily="18" charset="0"/>
              </a:rPr>
              <a:t>TEAM MEMBERS NAME</a:t>
            </a:r>
          </a:p>
          <a:p>
            <a:pPr marL="0" indent="0" algn="just">
              <a:buNone/>
            </a:pPr>
            <a:r>
              <a:rPr lang="en-US" sz="2000" b="1" dirty="0">
                <a:latin typeface="Times New Roman" pitchFamily="18" charset="0"/>
                <a:cs typeface="Times New Roman" pitchFamily="18" charset="0"/>
              </a:rPr>
              <a:t>Bhushan </a:t>
            </a:r>
            <a:r>
              <a:rPr lang="en-US" sz="2000" b="1" dirty="0" err="1">
                <a:latin typeface="Times New Roman" pitchFamily="18" charset="0"/>
                <a:cs typeface="Times New Roman" pitchFamily="18" charset="0"/>
              </a:rPr>
              <a:t>Sapkale</a:t>
            </a:r>
            <a:endParaRPr lang="en-US" sz="2000" b="1"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Vaibhav Navghare </a:t>
            </a:r>
          </a:p>
          <a:p>
            <a:pPr marL="0" indent="0" algn="just">
              <a:buNone/>
            </a:pPr>
            <a:r>
              <a:rPr lang="en-US" sz="2000" b="1" dirty="0">
                <a:latin typeface="Times New Roman" pitchFamily="18" charset="0"/>
                <a:cs typeface="Times New Roman" pitchFamily="18" charset="0"/>
              </a:rPr>
              <a:t>Prajakta </a:t>
            </a:r>
            <a:r>
              <a:rPr lang="en-US" sz="2000" b="1" dirty="0" err="1">
                <a:latin typeface="Times New Roman" pitchFamily="18" charset="0"/>
                <a:cs typeface="Times New Roman" pitchFamily="18" charset="0"/>
              </a:rPr>
              <a:t>Lipane</a:t>
            </a:r>
            <a:endParaRPr lang="en-US" sz="2000" b="1"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p:sp>
        <p:nvSpPr>
          <p:cNvPr id="4" name="Rectangle 3"/>
          <p:cNvSpPr/>
          <p:nvPr/>
        </p:nvSpPr>
        <p:spPr>
          <a:xfrm>
            <a:off x="304800" y="5562600"/>
            <a:ext cx="3543086" cy="830997"/>
          </a:xfrm>
          <a:prstGeom prst="rect">
            <a:avLst/>
          </a:prstGeom>
        </p:spPr>
        <p:txBody>
          <a:bodyPr wrap="none">
            <a:spAutoFit/>
          </a:bodyPr>
          <a:lstStyle/>
          <a:p>
            <a:r>
              <a:rPr lang="en-US" sz="2400" b="1" dirty="0">
                <a:latin typeface="Times New Roman" pitchFamily="18" charset="0"/>
                <a:cs typeface="Times New Roman" pitchFamily="18" charset="0"/>
              </a:rPr>
              <a:t>GUIDE :</a:t>
            </a:r>
          </a:p>
          <a:p>
            <a:r>
              <a:rPr lang="en-US" sz="2400" b="1" dirty="0">
                <a:latin typeface="Times New Roman" pitchFamily="18" charset="0"/>
                <a:cs typeface="Times New Roman" pitchFamily="18" charset="0"/>
              </a:rPr>
              <a:t>MRS.A.P.BORLEPWAR </a:t>
            </a:r>
          </a:p>
        </p:txBody>
      </p:sp>
      <p:sp>
        <p:nvSpPr>
          <p:cNvPr id="5" name="TextBox 4"/>
          <p:cNvSpPr txBox="1"/>
          <p:nvPr/>
        </p:nvSpPr>
        <p:spPr>
          <a:xfrm>
            <a:off x="762000" y="2057400"/>
            <a:ext cx="6400800" cy="584775"/>
          </a:xfrm>
          <a:prstGeom prst="rect">
            <a:avLst/>
          </a:prstGeom>
          <a:noFill/>
        </p:spPr>
        <p:txBody>
          <a:bodyPr wrap="square" rtlCol="0">
            <a:spAutoFit/>
          </a:bodyPr>
          <a:lstStyle/>
          <a:p>
            <a:r>
              <a:rPr lang="en-US" sz="3200" dirty="0">
                <a:latin typeface="Times New Roman" pitchFamily="18" charset="0"/>
                <a:cs typeface="Times New Roman" pitchFamily="18" charset="0"/>
              </a:rPr>
              <a:t>Weather Forecasting For Farming</a:t>
            </a:r>
          </a:p>
        </p:txBody>
      </p:sp>
    </p:spTree>
    <p:extLst>
      <p:ext uri="{BB962C8B-B14F-4D97-AF65-F5344CB8AC3E}">
        <p14:creationId xmlns:p14="http://schemas.microsoft.com/office/powerpoint/2010/main" val="3614446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2C6DE7-7D76-FDEC-03B1-956054DB2E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914400"/>
            <a:ext cx="7857067" cy="4419600"/>
          </a:xfrm>
          <a:prstGeom prst="rect">
            <a:avLst/>
          </a:prstGeom>
        </p:spPr>
      </p:pic>
    </p:spTree>
    <p:extLst>
      <p:ext uri="{BB962C8B-B14F-4D97-AF65-F5344CB8AC3E}">
        <p14:creationId xmlns:p14="http://schemas.microsoft.com/office/powerpoint/2010/main" val="11369170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1E1828-977B-0CE0-EE0B-28C07E2D1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914400"/>
            <a:ext cx="7857067" cy="4419600"/>
          </a:xfrm>
          <a:prstGeom prst="rect">
            <a:avLst/>
          </a:prstGeom>
        </p:spPr>
      </p:pic>
    </p:spTree>
    <p:extLst>
      <p:ext uri="{BB962C8B-B14F-4D97-AF65-F5344CB8AC3E}">
        <p14:creationId xmlns:p14="http://schemas.microsoft.com/office/powerpoint/2010/main" val="10275847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B5C5C2-6313-1A5B-50A9-8A7E1F0FE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838200"/>
            <a:ext cx="7823200" cy="4400550"/>
          </a:xfrm>
          <a:prstGeom prst="rect">
            <a:avLst/>
          </a:prstGeom>
        </p:spPr>
      </p:pic>
    </p:spTree>
    <p:extLst>
      <p:ext uri="{BB962C8B-B14F-4D97-AF65-F5344CB8AC3E}">
        <p14:creationId xmlns:p14="http://schemas.microsoft.com/office/powerpoint/2010/main" val="23608822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CEEF4-E647-64D7-1B8E-4E5774E026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914400"/>
            <a:ext cx="7823200" cy="4400550"/>
          </a:xfrm>
          <a:prstGeom prst="rect">
            <a:avLst/>
          </a:prstGeom>
        </p:spPr>
      </p:pic>
    </p:spTree>
    <p:extLst>
      <p:ext uri="{BB962C8B-B14F-4D97-AF65-F5344CB8AC3E}">
        <p14:creationId xmlns:p14="http://schemas.microsoft.com/office/powerpoint/2010/main" val="3013522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DA3D1E-BF2B-534A-56DB-EAF3B6E3E8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838200"/>
            <a:ext cx="7857067" cy="4419600"/>
          </a:xfrm>
          <a:prstGeom prst="rect">
            <a:avLst/>
          </a:prstGeom>
        </p:spPr>
      </p:pic>
    </p:spTree>
    <p:extLst>
      <p:ext uri="{BB962C8B-B14F-4D97-AF65-F5344CB8AC3E}">
        <p14:creationId xmlns:p14="http://schemas.microsoft.com/office/powerpoint/2010/main" val="31797334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8A8759-84E1-01B1-AB66-EE6BA5C5C8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762000"/>
            <a:ext cx="7857067" cy="4419600"/>
          </a:xfrm>
          <a:prstGeom prst="rect">
            <a:avLst/>
          </a:prstGeom>
        </p:spPr>
      </p:pic>
    </p:spTree>
    <p:extLst>
      <p:ext uri="{BB962C8B-B14F-4D97-AF65-F5344CB8AC3E}">
        <p14:creationId xmlns:p14="http://schemas.microsoft.com/office/powerpoint/2010/main" val="17634802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F13FD5-D6E4-4AE1-BEE1-CFCA0BD443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990600"/>
            <a:ext cx="7823200" cy="4400550"/>
          </a:xfrm>
          <a:prstGeom prst="rect">
            <a:avLst/>
          </a:prstGeom>
        </p:spPr>
      </p:pic>
    </p:spTree>
    <p:extLst>
      <p:ext uri="{BB962C8B-B14F-4D97-AF65-F5344CB8AC3E}">
        <p14:creationId xmlns:p14="http://schemas.microsoft.com/office/powerpoint/2010/main" val="5561569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91598B-CCF7-06B8-C1EA-61B4D6CC57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838200"/>
            <a:ext cx="7857067" cy="4419600"/>
          </a:xfrm>
          <a:prstGeom prst="rect">
            <a:avLst/>
          </a:prstGeom>
        </p:spPr>
      </p:pic>
    </p:spTree>
    <p:extLst>
      <p:ext uri="{BB962C8B-B14F-4D97-AF65-F5344CB8AC3E}">
        <p14:creationId xmlns:p14="http://schemas.microsoft.com/office/powerpoint/2010/main" val="1233438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F123F-7F6D-481B-BE5D-620BFB918E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876300"/>
            <a:ext cx="7924800" cy="4457700"/>
          </a:xfrm>
          <a:prstGeom prst="rect">
            <a:avLst/>
          </a:prstGeom>
        </p:spPr>
      </p:pic>
    </p:spTree>
    <p:extLst>
      <p:ext uri="{BB962C8B-B14F-4D97-AF65-F5344CB8AC3E}">
        <p14:creationId xmlns:p14="http://schemas.microsoft.com/office/powerpoint/2010/main" val="40463113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239000" cy="1143000"/>
          </a:xfrm>
        </p:spPr>
        <p:txBody>
          <a:bodyPr>
            <a:normAutofit/>
          </a:bodyPr>
          <a:lstStyle/>
          <a:p>
            <a:pPr algn="ctr"/>
            <a:r>
              <a:rPr lang="en-US" sz="2800" dirty="0">
                <a:solidFill>
                  <a:schemeClr val="tx1"/>
                </a:solidFill>
                <a:latin typeface="Times New Roman" pitchFamily="18" charset="0"/>
                <a:cs typeface="Times New Roman" pitchFamily="18" charset="0"/>
              </a:rPr>
              <a:t>WHY WE DEVELOP THIS..</a:t>
            </a:r>
          </a:p>
        </p:txBody>
      </p:sp>
      <p:sp>
        <p:nvSpPr>
          <p:cNvPr id="3" name="Content Placeholder 2"/>
          <p:cNvSpPr>
            <a:spLocks noGrp="1"/>
          </p:cNvSpPr>
          <p:nvPr>
            <p:ph idx="1"/>
          </p:nvPr>
        </p:nvSpPr>
        <p:spPr>
          <a:xfrm>
            <a:off x="470452" y="1691640"/>
            <a:ext cx="7239000" cy="4846320"/>
          </a:xfrm>
        </p:spPr>
        <p:txBody>
          <a:bodyPr>
            <a:normAutofit/>
          </a:bodyPr>
          <a:lstStyle/>
          <a:p>
            <a:pPr algn="just">
              <a:lnSpc>
                <a:spcPct val="150000"/>
              </a:lnSpc>
            </a:pPr>
            <a:r>
              <a:rPr lang="en-US" sz="2400" dirty="0">
                <a:solidFill>
                  <a:prstClr val="black"/>
                </a:solidFill>
                <a:latin typeface="Times New Roman" pitchFamily="18" charset="0"/>
                <a:cs typeface="Times New Roman" pitchFamily="18" charset="0"/>
              </a:rPr>
              <a:t>The main conceptual idea of the Weather Forecasting is based on a application that predicts the weather. This prediction / Weather Forecast Will  help farmers to know when to apply the Pests And Chemicals to avoid the crop wastage. </a:t>
            </a:r>
            <a:endParaRPr lang="en-US" sz="2400" dirty="0">
              <a:latin typeface="Times New Roman" pitchFamily="18" charset="0"/>
              <a:cs typeface="Times New Roman" pitchFamily="18" charset="0"/>
            </a:endParaRPr>
          </a:p>
          <a:p>
            <a:pPr algn="just">
              <a:lnSpc>
                <a:spcPct val="150000"/>
              </a:lnSpc>
              <a:buNone/>
            </a:pPr>
            <a:endParaRPr lang="en-US" sz="2400" dirty="0">
              <a:latin typeface="Times New Roman" pitchFamily="18" charset="0"/>
              <a:cs typeface="Times New Roman" pitchFamily="18" charset="0"/>
            </a:endParaRPr>
          </a:p>
          <a:p>
            <a:pPr algn="just">
              <a:lnSpc>
                <a:spcPct val="150000"/>
              </a:lnSpc>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92811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6200"/>
            <a:ext cx="8229600" cy="685800"/>
          </a:xfrm>
        </p:spPr>
        <p:txBody>
          <a:bodyPr>
            <a:normAutofit/>
          </a:bodyPr>
          <a:lstStyle/>
          <a:p>
            <a:pPr algn="ctr"/>
            <a:r>
              <a:rPr lang="en-US" sz="2800" dirty="0">
                <a:solidFill>
                  <a:schemeClr val="tx1"/>
                </a:solidFill>
                <a:latin typeface="Times New Roman" pitchFamily="18" charset="0"/>
                <a:cs typeface="Times New Roman" pitchFamily="18" charset="0"/>
              </a:rPr>
              <a:t>Index</a:t>
            </a:r>
            <a:endParaRPr lang="en-US" sz="3000" dirty="0">
              <a:solidFill>
                <a:schemeClr val="tx1"/>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92299850"/>
              </p:ext>
            </p:extLst>
          </p:nvPr>
        </p:nvGraphicFramePr>
        <p:xfrm>
          <a:off x="457200" y="1073426"/>
          <a:ext cx="7391399" cy="4274898"/>
        </p:xfrm>
        <a:graphic>
          <a:graphicData uri="http://schemas.openxmlformats.org/drawingml/2006/table">
            <a:tbl>
              <a:tblPr firstRow="1" bandRow="1">
                <a:tableStyleId>{616DA210-FB5B-4158-B5E0-FEB733F419BA}</a:tableStyleId>
              </a:tblPr>
              <a:tblGrid>
                <a:gridCol w="1064432">
                  <a:extLst>
                    <a:ext uri="{9D8B030D-6E8A-4147-A177-3AD203B41FA5}">
                      <a16:colId xmlns:a16="http://schemas.microsoft.com/office/drawing/2014/main" val="20000"/>
                    </a:ext>
                  </a:extLst>
                </a:gridCol>
                <a:gridCol w="6326967">
                  <a:extLst>
                    <a:ext uri="{9D8B030D-6E8A-4147-A177-3AD203B41FA5}">
                      <a16:colId xmlns:a16="http://schemas.microsoft.com/office/drawing/2014/main" val="20001"/>
                    </a:ext>
                  </a:extLst>
                </a:gridCol>
              </a:tblGrid>
              <a:tr h="334822">
                <a:tc>
                  <a:txBody>
                    <a:bodyPr/>
                    <a:lstStyle/>
                    <a:p>
                      <a:pPr algn="ctr"/>
                      <a:r>
                        <a:rPr lang="en-US" sz="1800" dirty="0">
                          <a:latin typeface="Times New Roman" pitchFamily="18" charset="0"/>
                          <a:cs typeface="Times New Roman" pitchFamily="18" charset="0"/>
                        </a:rPr>
                        <a:t>Sr. No.</a:t>
                      </a:r>
                      <a:endParaRPr lang="en-IN" sz="18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Title</a:t>
                      </a:r>
                    </a:p>
                  </a:txBody>
                  <a:tcPr/>
                </a:tc>
                <a:extLst>
                  <a:ext uri="{0D108BD9-81ED-4DB2-BD59-A6C34878D82A}">
                    <a16:rowId xmlns:a16="http://schemas.microsoft.com/office/drawing/2014/main" val="10000"/>
                  </a:ext>
                </a:extLst>
              </a:tr>
              <a:tr h="456575">
                <a:tc>
                  <a:txBody>
                    <a:bodyPr/>
                    <a:lstStyle/>
                    <a:p>
                      <a:pPr algn="ctr"/>
                      <a:r>
                        <a:rPr lang="en-US" sz="1800" b="0" u="none" dirty="0">
                          <a:latin typeface="Times New Roman" pitchFamily="18" charset="0"/>
                          <a:cs typeface="Times New Roman" pitchFamily="18" charset="0"/>
                        </a:rPr>
                        <a:t>1</a:t>
                      </a:r>
                      <a:endParaRPr lang="en-IN" sz="2400" b="0" u="none" dirty="0">
                        <a:latin typeface="Times New Roman" pitchFamily="18" charset="0"/>
                        <a:cs typeface="Times New Roman" pitchFamily="18" charset="0"/>
                      </a:endParaRPr>
                    </a:p>
                  </a:txBody>
                  <a:tcPr/>
                </a:tc>
                <a:tc>
                  <a:txBody>
                    <a:bodyPr/>
                    <a:lstStyle/>
                    <a:p>
                      <a:pPr algn="ctr"/>
                      <a:r>
                        <a:rPr lang="en-US" sz="2000" b="0" u="none" baseline="0" dirty="0">
                          <a:latin typeface="Times New Roman" pitchFamily="18" charset="0"/>
                          <a:cs typeface="Times New Roman" pitchFamily="18" charset="0"/>
                        </a:rPr>
                        <a:t>Abstract</a:t>
                      </a:r>
                      <a:r>
                        <a:rPr lang="en-US" sz="2400" b="0" u="none" baseline="0" dirty="0">
                          <a:latin typeface="Times New Roman" pitchFamily="18" charset="0"/>
                          <a:cs typeface="Times New Roman" pitchFamily="18" charset="0"/>
                        </a:rPr>
                        <a:t> </a:t>
                      </a:r>
                    </a:p>
                  </a:txBody>
                  <a:tcPr/>
                </a:tc>
                <a:extLst>
                  <a:ext uri="{0D108BD9-81ED-4DB2-BD59-A6C34878D82A}">
                    <a16:rowId xmlns:a16="http://schemas.microsoft.com/office/drawing/2014/main" val="10001"/>
                  </a:ext>
                </a:extLst>
              </a:tr>
              <a:tr h="465814">
                <a:tc>
                  <a:txBody>
                    <a:bodyPr/>
                    <a:lstStyle/>
                    <a:p>
                      <a:pPr marL="0" algn="ctr" rtl="0" eaLnBrk="1" latinLnBrk="0" hangingPunct="1"/>
                      <a:r>
                        <a:rPr kumimoji="0" lang="en-US" sz="1800" b="0" u="none" kern="1200" dirty="0">
                          <a:solidFill>
                            <a:schemeClr val="tx1"/>
                          </a:solidFill>
                          <a:latin typeface="Times New Roman" pitchFamily="18" charset="0"/>
                          <a:ea typeface="+mn-ea"/>
                          <a:cs typeface="Times New Roman" pitchFamily="18" charset="0"/>
                        </a:rPr>
                        <a:t>2</a:t>
                      </a:r>
                      <a:endParaRPr kumimoji="0" lang="en-IN" sz="1800" b="0" u="none" kern="1200" dirty="0">
                        <a:solidFill>
                          <a:schemeClr val="tx1"/>
                        </a:solidFill>
                        <a:latin typeface="Times New Roman" pitchFamily="18" charset="0"/>
                        <a:ea typeface="+mn-ea"/>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u="none" kern="1200" baseline="0" dirty="0">
                          <a:solidFill>
                            <a:schemeClr val="tx1"/>
                          </a:solidFill>
                          <a:latin typeface="Times New Roman" pitchFamily="18" charset="0"/>
                          <a:ea typeface="+mn-ea"/>
                          <a:cs typeface="Times New Roman" pitchFamily="18" charset="0"/>
                        </a:rPr>
                        <a:t>Introduction</a:t>
                      </a:r>
                    </a:p>
                  </a:txBody>
                  <a:tcPr/>
                </a:tc>
                <a:extLst>
                  <a:ext uri="{0D108BD9-81ED-4DB2-BD59-A6C34878D82A}">
                    <a16:rowId xmlns:a16="http://schemas.microsoft.com/office/drawing/2014/main" val="10002"/>
                  </a:ext>
                </a:extLst>
              </a:tr>
              <a:tr h="457200">
                <a:tc>
                  <a:txBody>
                    <a:bodyPr/>
                    <a:lstStyle/>
                    <a:p>
                      <a:pPr marL="0" algn="ctr" rtl="0" eaLnBrk="1" latinLnBrk="0" hangingPunct="1"/>
                      <a:r>
                        <a:rPr kumimoji="0" lang="en-IN" sz="1800" b="0" u="none" kern="1200" dirty="0">
                          <a:solidFill>
                            <a:schemeClr val="tx1"/>
                          </a:solidFill>
                          <a:latin typeface="Times New Roman" pitchFamily="18" charset="0"/>
                          <a:ea typeface="+mn-ea"/>
                          <a:cs typeface="Times New Roman" pitchFamily="18" charset="0"/>
                        </a:rPr>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u="none" kern="1200" baseline="0" dirty="0">
                          <a:solidFill>
                            <a:schemeClr val="tx1"/>
                          </a:solidFill>
                          <a:latin typeface="Times New Roman" pitchFamily="18" charset="0"/>
                          <a:ea typeface="+mn-ea"/>
                          <a:cs typeface="Times New Roman" pitchFamily="18" charset="0"/>
                        </a:rPr>
                        <a:t>Literature Survey</a:t>
                      </a:r>
                    </a:p>
                  </a:txBody>
                  <a:tcPr/>
                </a:tc>
                <a:extLst>
                  <a:ext uri="{0D108BD9-81ED-4DB2-BD59-A6C34878D82A}">
                    <a16:rowId xmlns:a16="http://schemas.microsoft.com/office/drawing/2014/main" val="10003"/>
                  </a:ext>
                </a:extLst>
              </a:tr>
              <a:tr h="380479">
                <a:tc>
                  <a:txBody>
                    <a:bodyPr/>
                    <a:lstStyle/>
                    <a:p>
                      <a:pPr marL="0" algn="ctr" rtl="0" eaLnBrk="1" latinLnBrk="0" hangingPunct="1"/>
                      <a:r>
                        <a:rPr kumimoji="0" lang="en-US" sz="1800" b="0" u="none" kern="1200" dirty="0">
                          <a:solidFill>
                            <a:schemeClr val="tx1"/>
                          </a:solidFill>
                          <a:latin typeface="Times New Roman" pitchFamily="18" charset="0"/>
                          <a:ea typeface="+mn-ea"/>
                          <a:cs typeface="Times New Roman" pitchFamily="18" charset="0"/>
                        </a:rPr>
                        <a:t>4</a:t>
                      </a:r>
                      <a:endParaRPr kumimoji="0" lang="en-IN" sz="1800" b="0" u="none" kern="1200" dirty="0">
                        <a:solidFill>
                          <a:schemeClr val="tx1"/>
                        </a:solidFill>
                        <a:latin typeface="Times New Roman" pitchFamily="18" charset="0"/>
                        <a:ea typeface="+mn-ea"/>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u="none" kern="1200" baseline="0" dirty="0">
                          <a:solidFill>
                            <a:schemeClr val="tx1"/>
                          </a:solidFill>
                          <a:latin typeface="Times New Roman" pitchFamily="18" charset="0"/>
                          <a:ea typeface="+mn-ea"/>
                          <a:cs typeface="Times New Roman" pitchFamily="18" charset="0"/>
                        </a:rPr>
                        <a:t>Why We Develop This</a:t>
                      </a:r>
                      <a:endParaRPr kumimoji="0" lang="en-IN" sz="2000" b="0" u="none" kern="1200" baseline="0" dirty="0">
                        <a:solidFill>
                          <a:schemeClr val="tx1"/>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4"/>
                  </a:ext>
                </a:extLst>
              </a:tr>
              <a:tr h="414390">
                <a:tc>
                  <a:txBody>
                    <a:bodyPr/>
                    <a:lstStyle/>
                    <a:p>
                      <a:pPr marL="0" algn="ctr" rtl="0" eaLnBrk="1" latinLnBrk="0" hangingPunct="1"/>
                      <a:r>
                        <a:rPr kumimoji="0" lang="en-IN" sz="1800" b="0" u="none" kern="1200" dirty="0">
                          <a:solidFill>
                            <a:schemeClr val="tx1"/>
                          </a:solidFill>
                          <a:latin typeface="Times New Roman" pitchFamily="18" charset="0"/>
                          <a:ea typeface="+mn-ea"/>
                          <a:cs typeface="Times New Roman" pitchFamily="18" charset="0"/>
                        </a:rPr>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u="none" kern="1200" baseline="0" dirty="0">
                          <a:solidFill>
                            <a:schemeClr val="tx1"/>
                          </a:solidFill>
                          <a:latin typeface="Times New Roman" pitchFamily="18" charset="0"/>
                          <a:ea typeface="+mn-ea"/>
                          <a:cs typeface="Times New Roman" pitchFamily="18" charset="0"/>
                        </a:rPr>
                        <a:t>Advantages</a:t>
                      </a:r>
                      <a:endParaRPr kumimoji="0" lang="en-IN" sz="2000" b="0" u="none" kern="1200" baseline="0" dirty="0">
                        <a:solidFill>
                          <a:schemeClr val="tx1"/>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5"/>
                  </a:ext>
                </a:extLst>
              </a:tr>
              <a:tr h="380479">
                <a:tc>
                  <a:txBody>
                    <a:bodyPr/>
                    <a:lstStyle/>
                    <a:p>
                      <a:pPr marL="0" algn="ctr" rtl="0" eaLnBrk="1" latinLnBrk="0" hangingPunct="1"/>
                      <a:r>
                        <a:rPr kumimoji="0" lang="en-IN" sz="1800" b="0" u="none" kern="1200" dirty="0">
                          <a:solidFill>
                            <a:schemeClr val="tx1"/>
                          </a:solidFill>
                          <a:latin typeface="Times New Roman" pitchFamily="18" charset="0"/>
                          <a:ea typeface="+mn-ea"/>
                          <a:cs typeface="Times New Roman" pitchFamily="18" charset="0"/>
                        </a:rPr>
                        <a:t>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u="none" kern="1200" baseline="0" dirty="0">
                          <a:solidFill>
                            <a:schemeClr val="tx1"/>
                          </a:solidFill>
                          <a:latin typeface="Times New Roman" pitchFamily="18" charset="0"/>
                          <a:ea typeface="+mn-ea"/>
                          <a:cs typeface="Times New Roman" pitchFamily="18" charset="0"/>
                        </a:rPr>
                        <a:t>Application</a:t>
                      </a:r>
                      <a:endParaRPr kumimoji="0" lang="en-IN" sz="2000" b="0" u="none" kern="1200" baseline="0" dirty="0">
                        <a:solidFill>
                          <a:schemeClr val="tx1"/>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6"/>
                  </a:ext>
                </a:extLst>
              </a:tr>
              <a:tr h="456575">
                <a:tc>
                  <a:txBody>
                    <a:bodyPr/>
                    <a:lstStyle/>
                    <a:p>
                      <a:pPr marL="0" algn="ctr" rtl="0" eaLnBrk="1" latinLnBrk="0" hangingPunct="1"/>
                      <a:r>
                        <a:rPr kumimoji="0" lang="en-IN" sz="1800" b="0" u="none" kern="1200" dirty="0">
                          <a:solidFill>
                            <a:schemeClr val="tx1"/>
                          </a:solidFill>
                          <a:latin typeface="Times New Roman" pitchFamily="18" charset="0"/>
                          <a:ea typeface="+mn-ea"/>
                          <a:cs typeface="Times New Roman" pitchFamily="18" charset="0"/>
                        </a:rPr>
                        <a:t>7</a:t>
                      </a:r>
                    </a:p>
                  </a:txBody>
                  <a:tcPr/>
                </a:tc>
                <a:tc>
                  <a:txBody>
                    <a:bodyPr/>
                    <a:lstStyle/>
                    <a:p>
                      <a:pPr marL="0" algn="ctr" rtl="0" eaLnBrk="1" latinLnBrk="0" hangingPunct="1"/>
                      <a:r>
                        <a:rPr kumimoji="0" lang="en-IN" sz="2000" b="0" u="none" kern="1200" baseline="0" dirty="0">
                          <a:solidFill>
                            <a:schemeClr val="tx1"/>
                          </a:solidFill>
                          <a:latin typeface="Times New Roman" pitchFamily="18" charset="0"/>
                          <a:ea typeface="+mn-ea"/>
                          <a:cs typeface="Times New Roman" pitchFamily="18" charset="0"/>
                        </a:rPr>
                        <a:t>Requirements</a:t>
                      </a:r>
                    </a:p>
                  </a:txBody>
                  <a:tcPr/>
                </a:tc>
                <a:extLst>
                  <a:ext uri="{0D108BD9-81ED-4DB2-BD59-A6C34878D82A}">
                    <a16:rowId xmlns:a16="http://schemas.microsoft.com/office/drawing/2014/main" val="10007"/>
                  </a:ext>
                </a:extLst>
              </a:tr>
              <a:tr h="438759">
                <a:tc>
                  <a:txBody>
                    <a:bodyPr/>
                    <a:lstStyle/>
                    <a:p>
                      <a:pPr marL="0" algn="ctr" rtl="0" eaLnBrk="1" latinLnBrk="0" hangingPunct="1"/>
                      <a:r>
                        <a:rPr kumimoji="0" lang="en-IN" sz="1800" b="0" u="none" kern="1200" dirty="0">
                          <a:solidFill>
                            <a:schemeClr val="tx1"/>
                          </a:solidFill>
                          <a:latin typeface="Times New Roman" pitchFamily="18" charset="0"/>
                          <a:ea typeface="+mn-ea"/>
                          <a:cs typeface="Times New Roman" pitchFamily="18" charset="0"/>
                        </a:rPr>
                        <a:t>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2000" b="0" u="none" kern="1200" baseline="0" dirty="0">
                          <a:solidFill>
                            <a:schemeClr val="tx1"/>
                          </a:solidFill>
                          <a:latin typeface="Times New Roman" pitchFamily="18" charset="0"/>
                          <a:ea typeface="+mn-ea"/>
                          <a:cs typeface="Times New Roman" pitchFamily="18" charset="0"/>
                        </a:rPr>
                        <a:t>Conclusion</a:t>
                      </a:r>
                    </a:p>
                  </a:txBody>
                  <a:tcPr/>
                </a:tc>
                <a:extLst>
                  <a:ext uri="{0D108BD9-81ED-4DB2-BD59-A6C34878D82A}">
                    <a16:rowId xmlns:a16="http://schemas.microsoft.com/office/drawing/2014/main" val="10008"/>
                  </a:ext>
                </a:extLst>
              </a:tr>
              <a:tr h="380479">
                <a:tc>
                  <a:txBody>
                    <a:bodyPr/>
                    <a:lstStyle/>
                    <a:p>
                      <a:pPr marL="0" algn="ctr" rtl="0" eaLnBrk="1" latinLnBrk="0" hangingPunct="1"/>
                      <a:r>
                        <a:rPr kumimoji="0" lang="en-US" sz="1800" b="0" u="none" kern="1200" dirty="0">
                          <a:solidFill>
                            <a:schemeClr val="tx1"/>
                          </a:solidFill>
                          <a:latin typeface="Times New Roman" pitchFamily="18" charset="0"/>
                          <a:ea typeface="+mn-ea"/>
                          <a:cs typeface="Times New Roman" pitchFamily="18" charset="0"/>
                        </a:rPr>
                        <a:t>9</a:t>
                      </a:r>
                      <a:endParaRPr kumimoji="0" lang="en-IN" sz="1800" b="0" u="none" kern="1200" dirty="0">
                        <a:solidFill>
                          <a:schemeClr val="tx1"/>
                        </a:solidFill>
                        <a:latin typeface="Times New Roman" pitchFamily="18" charset="0"/>
                        <a:ea typeface="+mn-ea"/>
                        <a:cs typeface="Times New Roman" pitchFamily="18" charset="0"/>
                      </a:endParaRPr>
                    </a:p>
                  </a:txBody>
                  <a:tcPr/>
                </a:tc>
                <a:tc>
                  <a:txBody>
                    <a:bodyPr/>
                    <a:lstStyle/>
                    <a:p>
                      <a:pPr marL="0" algn="ctr" rtl="0" eaLnBrk="1" latinLnBrk="0" hangingPunct="1"/>
                      <a:r>
                        <a:rPr kumimoji="0" lang="en-IN" sz="2000" b="0" u="none" kern="1200" baseline="0" dirty="0">
                          <a:solidFill>
                            <a:schemeClr val="tx1"/>
                          </a:solidFill>
                          <a:latin typeface="Times New Roman" pitchFamily="18" charset="0"/>
                          <a:ea typeface="+mn-ea"/>
                          <a:cs typeface="Times New Roman" pitchFamily="18" charset="0"/>
                        </a:rPr>
                        <a:t>References</a:t>
                      </a:r>
                    </a:p>
                  </a:txBody>
                  <a:tcPr/>
                </a:tc>
                <a:extLst>
                  <a:ext uri="{0D108BD9-81ED-4DB2-BD59-A6C34878D82A}">
                    <a16:rowId xmlns:a16="http://schemas.microsoft.com/office/drawing/2014/main" val="10009"/>
                  </a:ext>
                </a:extLst>
              </a:tr>
            </a:tbl>
          </a:graphicData>
        </a:graphic>
      </p:graphicFrame>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239000" cy="1143000"/>
          </a:xfrm>
        </p:spPr>
        <p:txBody>
          <a:bodyPr>
            <a:normAutofit/>
          </a:bodyPr>
          <a:lstStyle/>
          <a:p>
            <a:pPr algn="ctr"/>
            <a:r>
              <a:rPr lang="en-US" sz="2800" dirty="0" err="1">
                <a:solidFill>
                  <a:schemeClr val="tx1"/>
                </a:solidFill>
                <a:latin typeface="Times New Roman" pitchFamily="18" charset="0"/>
                <a:cs typeface="Times New Roman" pitchFamily="18" charset="0"/>
              </a:rPr>
              <a:t>aDVAnTAGES</a:t>
            </a:r>
            <a:endParaRPr lang="en-US" sz="28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400" dirty="0">
                <a:latin typeface="Times New Roman" pitchFamily="18" charset="0"/>
                <a:cs typeface="Times New Roman" pitchFamily="18" charset="0"/>
              </a:rPr>
              <a:t>This will help farmers in agriculture. </a:t>
            </a:r>
          </a:p>
          <a:p>
            <a:pPr algn="just">
              <a:lnSpc>
                <a:spcPct val="150000"/>
              </a:lnSpc>
            </a:pPr>
            <a:r>
              <a:rPr lang="en-US" sz="2400" dirty="0">
                <a:latin typeface="Times New Roman" pitchFamily="18" charset="0"/>
                <a:cs typeface="Times New Roman" pitchFamily="18" charset="0"/>
              </a:rPr>
              <a:t>It will reduce the weather related losses of farming/crop.</a:t>
            </a:r>
          </a:p>
          <a:p>
            <a:pPr algn="just">
              <a:lnSpc>
                <a:spcPct val="150000"/>
              </a:lnSpc>
            </a:pPr>
            <a:r>
              <a:rPr lang="en-US" sz="2400" dirty="0">
                <a:latin typeface="Times New Roman" pitchFamily="18" charset="0"/>
                <a:cs typeface="Times New Roman" pitchFamily="18" charset="0"/>
              </a:rPr>
              <a:t>This can help fresh employ at </a:t>
            </a:r>
            <a:r>
              <a:rPr lang="en-US" sz="2400" dirty="0" err="1">
                <a:latin typeface="Times New Roman" pitchFamily="18" charset="0"/>
                <a:cs typeface="Times New Roman" pitchFamily="18" charset="0"/>
              </a:rPr>
              <a:t>agro</a:t>
            </a:r>
            <a:r>
              <a:rPr lang="en-US" sz="2400" dirty="0">
                <a:latin typeface="Times New Roman" pitchFamily="18" charset="0"/>
                <a:cs typeface="Times New Roman" pitchFamily="18" charset="0"/>
              </a:rPr>
              <a:t>-center.</a:t>
            </a:r>
          </a:p>
        </p:txBody>
      </p:sp>
    </p:spTree>
    <p:extLst>
      <p:ext uri="{BB962C8B-B14F-4D97-AF65-F5344CB8AC3E}">
        <p14:creationId xmlns:p14="http://schemas.microsoft.com/office/powerpoint/2010/main" val="26783292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solidFill>
                  <a:schemeClr val="tx1"/>
                </a:solidFill>
                <a:latin typeface="Times New Roman" pitchFamily="18" charset="0"/>
                <a:cs typeface="Times New Roman" pitchFamily="18" charset="0"/>
              </a:rPr>
              <a:t>application</a:t>
            </a:r>
          </a:p>
        </p:txBody>
      </p:sp>
      <p:sp>
        <p:nvSpPr>
          <p:cNvPr id="3" name="Content Placeholder 2"/>
          <p:cNvSpPr>
            <a:spLocks noGrp="1"/>
          </p:cNvSpPr>
          <p:nvPr>
            <p:ph idx="1"/>
          </p:nvPr>
        </p:nvSpPr>
        <p:spPr/>
        <p:txBody>
          <a:bodyPr>
            <a:normAutofit/>
          </a:bodyPr>
          <a:lstStyle/>
          <a:p>
            <a:pPr algn="just"/>
            <a:endParaRPr lang="en-US" sz="2400" dirty="0">
              <a:latin typeface="Times New Roman" pitchFamily="18" charset="0"/>
              <a:cs typeface="Times New Roman" pitchFamily="18" charset="0"/>
            </a:endParaRPr>
          </a:p>
          <a:p>
            <a:pPr algn="just">
              <a:lnSpc>
                <a:spcPct val="150000"/>
              </a:lnSpc>
            </a:pPr>
            <a:r>
              <a:rPr lang="en-US" sz="2400" dirty="0">
                <a:latin typeface="Times New Roman" pitchFamily="18" charset="0"/>
                <a:cs typeface="Times New Roman" pitchFamily="18" charset="0"/>
              </a:rPr>
              <a:t>We can use this model in </a:t>
            </a:r>
            <a:r>
              <a:rPr lang="en-US" sz="2400" dirty="0" err="1">
                <a:latin typeface="Times New Roman" pitchFamily="18" charset="0"/>
                <a:cs typeface="Times New Roman" pitchFamily="18" charset="0"/>
              </a:rPr>
              <a:t>Agro</a:t>
            </a:r>
            <a:r>
              <a:rPr lang="en-US" sz="2400" dirty="0">
                <a:latin typeface="Times New Roman" pitchFamily="18" charset="0"/>
                <a:cs typeface="Times New Roman" pitchFamily="18" charset="0"/>
              </a:rPr>
              <a:t>-center.</a:t>
            </a:r>
          </a:p>
          <a:p>
            <a:pPr algn="just">
              <a:lnSpc>
                <a:spcPct val="150000"/>
              </a:lnSpc>
            </a:pPr>
            <a:r>
              <a:rPr lang="en-US" sz="2400" dirty="0">
                <a:latin typeface="Times New Roman" pitchFamily="18" charset="0"/>
                <a:cs typeface="Times New Roman" pitchFamily="18" charset="0"/>
              </a:rPr>
              <a:t>This  can be used in many </a:t>
            </a:r>
            <a:r>
              <a:rPr lang="en-US" sz="2400" dirty="0" err="1">
                <a:latin typeface="Times New Roman" pitchFamily="18" charset="0"/>
                <a:cs typeface="Times New Roman" pitchFamily="18" charset="0"/>
              </a:rPr>
              <a:t>Agro-shopes</a:t>
            </a:r>
            <a:r>
              <a:rPr lang="en-US" sz="2400" dirty="0">
                <a:latin typeface="Times New Roman" pitchFamily="18" charset="0"/>
                <a:cs typeface="Times New Roman" pitchFamily="18" charset="0"/>
              </a:rPr>
              <a:t>.</a:t>
            </a:r>
          </a:p>
          <a:p>
            <a:pPr algn="just">
              <a:lnSpc>
                <a:spcPct val="150000"/>
              </a:lnSpc>
            </a:pPr>
            <a:r>
              <a:rPr lang="en-US" sz="2400" dirty="0">
                <a:latin typeface="Times New Roman" pitchFamily="18" charset="0"/>
                <a:cs typeface="Times New Roman" pitchFamily="18" charset="0"/>
              </a:rPr>
              <a:t>This also can help farmer to learn new technics of farming. </a:t>
            </a:r>
          </a:p>
          <a:p>
            <a:pPr algn="just"/>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563747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dirty="0">
                <a:solidFill>
                  <a:schemeClr val="tx1"/>
                </a:solidFill>
                <a:latin typeface="Times New Roman" pitchFamily="18" charset="0"/>
                <a:cs typeface="Times New Roman" pitchFamily="18" charset="0"/>
              </a:rPr>
              <a:t>Software Requirements</a:t>
            </a:r>
            <a:br>
              <a:rPr lang="en-IN" sz="2800" dirty="0">
                <a:solidFill>
                  <a:schemeClr val="tx1"/>
                </a:solidFill>
                <a:latin typeface="Times New Roman" pitchFamily="18" charset="0"/>
                <a:cs typeface="Times New Roman" pitchFamily="18" charset="0"/>
              </a:rPr>
            </a:br>
            <a:endParaRPr lang="en-US" sz="28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nSpc>
                <a:spcPct val="150000"/>
              </a:lnSpc>
            </a:pPr>
            <a:r>
              <a:rPr lang="en-US" sz="2400" b="1" dirty="0">
                <a:latin typeface="Times New Roman" panose="02020603050405020304" pitchFamily="18" charset="0"/>
                <a:cs typeface="Times New Roman" pitchFamily="18" charset="0"/>
              </a:rPr>
              <a:t>Frontend</a:t>
            </a:r>
            <a:r>
              <a:rPr lang="en-US" b="1" dirty="0">
                <a:latin typeface="Times New Roman" panose="02020603050405020304" pitchFamily="18" charset="0"/>
                <a:cs typeface="Times New Roman" pitchFamily="18" charset="0"/>
              </a:rPr>
              <a:t>:</a:t>
            </a:r>
            <a:r>
              <a:rPr lang="en-US" dirty="0">
                <a:latin typeface="Times New Roman" panose="02020603050405020304" pitchFamily="18" charset="0"/>
                <a:cs typeface="Times New Roman" pitchFamily="18" charset="0"/>
              </a:rPr>
              <a:t> </a:t>
            </a:r>
            <a:r>
              <a:rPr lang="en-US" sz="2000" dirty="0">
                <a:latin typeface="Times New Roman" panose="02020603050405020304" pitchFamily="18" charset="0"/>
                <a:cs typeface="Times New Roman" pitchFamily="18" charset="0"/>
              </a:rPr>
              <a:t>PYTHON, HTML, CSS</a:t>
            </a:r>
          </a:p>
          <a:p>
            <a:pPr>
              <a:lnSpc>
                <a:spcPct val="150000"/>
              </a:lnSpc>
            </a:pPr>
            <a:r>
              <a:rPr lang="en-US" sz="2400" b="1" dirty="0">
                <a:latin typeface="Times New Roman" panose="02020603050405020304" pitchFamily="18" charset="0"/>
                <a:cs typeface="Times New Roman" pitchFamily="18" charset="0"/>
              </a:rPr>
              <a:t>Backend</a:t>
            </a:r>
            <a:r>
              <a:rPr lang="en-US" b="1" dirty="0">
                <a:latin typeface="Times New Roman" panose="02020603050405020304" pitchFamily="18" charset="0"/>
                <a:cs typeface="Times New Roman" pitchFamily="18" charset="0"/>
              </a:rPr>
              <a:t>:</a:t>
            </a:r>
            <a:r>
              <a:rPr lang="en-US" dirty="0">
                <a:latin typeface="Times New Roman" panose="02020603050405020304" pitchFamily="18" charset="0"/>
                <a:cs typeface="Times New Roman" pitchFamily="18" charset="0"/>
              </a:rPr>
              <a:t> </a:t>
            </a:r>
            <a:r>
              <a:rPr lang="en-US" sz="2000" dirty="0">
                <a:latin typeface="Times New Roman" panose="02020603050405020304" pitchFamily="18" charset="0"/>
                <a:cs typeface="Times New Roman" pitchFamily="18" charset="0"/>
              </a:rPr>
              <a:t>XAMP</a:t>
            </a:r>
          </a:p>
          <a:p>
            <a:pPr>
              <a:lnSpc>
                <a:spcPct val="150000"/>
              </a:lnSpc>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Browser: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CHROME, MICROSOFT EDGE</a:t>
            </a:r>
          </a:p>
          <a:p>
            <a:pPr>
              <a:lnSpc>
                <a:spcPct val="150000"/>
              </a:lnSpc>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Ide: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VISUAL STUDIO/PYCHARM.</a:t>
            </a:r>
          </a:p>
          <a:p>
            <a:pPr marL="0" indent="0">
              <a:buNone/>
            </a:pPr>
            <a:endParaRPr lang="en-US" sz="2000" dirty="0">
              <a:latin typeface="Times New Roman" panose="02020603050405020304" pitchFamily="18" charset="0"/>
              <a:cs typeface="Times New Roman" pitchFamily="18" charset="0"/>
            </a:endParaRPr>
          </a:p>
          <a:p>
            <a:endParaRPr lang="en-US" sz="2000" dirty="0">
              <a:latin typeface="Calibri"/>
              <a:ea typeface="Calibri"/>
            </a:endParaRPr>
          </a:p>
          <a:p>
            <a:pPr lvl="0">
              <a:buNone/>
            </a:pPr>
            <a:endParaRPr lang="en-US" dirty="0"/>
          </a:p>
          <a:p>
            <a:pPr lvl="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239000" cy="1143000"/>
          </a:xfrm>
        </p:spPr>
        <p:txBody>
          <a:bodyPr>
            <a:normAutofit/>
          </a:bodyPr>
          <a:lstStyle/>
          <a:p>
            <a:pPr algn="ctr"/>
            <a:r>
              <a:rPr lang="en-IN" sz="2800" dirty="0">
                <a:solidFill>
                  <a:schemeClr val="tx1"/>
                </a:solidFill>
                <a:latin typeface="Times New Roman" pitchFamily="18" charset="0"/>
                <a:cs typeface="Times New Roman" pitchFamily="18" charset="0"/>
              </a:rPr>
              <a:t>Hardware  Requirements</a:t>
            </a:r>
            <a:br>
              <a:rPr lang="en-IN" sz="2800" dirty="0">
                <a:solidFill>
                  <a:schemeClr val="tx1"/>
                </a:solidFill>
                <a:latin typeface="Times New Roman" pitchFamily="18" charset="0"/>
                <a:cs typeface="Times New Roman" pitchFamily="18" charset="0"/>
              </a:rPr>
            </a:br>
            <a:endParaRPr lang="en-US" sz="28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PROCESSOR:</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INTELCORE I3 10</a:t>
            </a:r>
            <a:r>
              <a:rPr lang="en-US" sz="2300" baseline="30000" dirty="0">
                <a:effectLst/>
                <a:latin typeface="Times New Roman" panose="02020603050405020304" pitchFamily="18" charset="0"/>
                <a:ea typeface="Calibri" panose="020F0502020204030204" pitchFamily="34" charset="0"/>
                <a:cs typeface="Times New Roman" panose="02020603050405020304" pitchFamily="18" charset="0"/>
              </a:rPr>
              <a:t>TH </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GEN</a:t>
            </a:r>
          </a:p>
          <a:p>
            <a:pPr>
              <a:lnSpc>
                <a:spcPct val="150000"/>
              </a:lnSpc>
            </a:pPr>
            <a:r>
              <a:rPr lang="en-US" sz="2300" b="1" dirty="0">
                <a:latin typeface="Times New Roman" panose="02020603050405020304" pitchFamily="18" charset="0"/>
                <a:cs typeface="Times New Roman" panose="02020603050405020304" pitchFamily="18" charset="0"/>
              </a:rPr>
              <a:t>RAM:</a:t>
            </a:r>
            <a:r>
              <a:rPr lang="en-US" sz="2300" dirty="0">
                <a:latin typeface="Times New Roman" panose="02020603050405020304" pitchFamily="18" charset="0"/>
                <a:cs typeface="Times New Roman" panose="02020603050405020304" pitchFamily="18" charset="0"/>
              </a:rPr>
              <a:t> 2 GB</a:t>
            </a:r>
          </a:p>
          <a:p>
            <a:pPr>
              <a:lnSpc>
                <a:spcPct val="150000"/>
              </a:lnSpc>
            </a:pPr>
            <a:r>
              <a:rPr lang="en-US" sz="2300" b="1" dirty="0">
                <a:latin typeface="Times New Roman" panose="02020603050405020304" pitchFamily="18" charset="0"/>
                <a:cs typeface="Times New Roman" panose="02020603050405020304" pitchFamily="18" charset="0"/>
              </a:rPr>
              <a:t>HDD:</a:t>
            </a:r>
            <a:r>
              <a:rPr lang="en-US" sz="2300" dirty="0">
                <a:latin typeface="Times New Roman" panose="02020603050405020304" pitchFamily="18" charset="0"/>
                <a:cs typeface="Times New Roman" panose="02020603050405020304" pitchFamily="18" charset="0"/>
              </a:rPr>
              <a:t> 100 GB HDD</a:t>
            </a:r>
          </a:p>
          <a:p>
            <a:pPr>
              <a:lnSpc>
                <a:spcPct val="150000"/>
              </a:lnSpc>
            </a:pPr>
            <a:r>
              <a:rPr lang="en-US" sz="2300" b="1" dirty="0">
                <a:latin typeface="Times New Roman" panose="02020603050405020304" pitchFamily="18" charset="0"/>
                <a:cs typeface="Times New Roman" panose="02020603050405020304" pitchFamily="18" charset="0"/>
              </a:rPr>
              <a:t>OPERATING SYSTEM:</a:t>
            </a:r>
            <a:r>
              <a:rPr lang="en-US" sz="2300" dirty="0">
                <a:latin typeface="Times New Roman" panose="02020603050405020304" pitchFamily="18" charset="0"/>
                <a:cs typeface="Times New Roman" panose="02020603050405020304" pitchFamily="18" charset="0"/>
              </a:rPr>
              <a:t> WINDOWS 7</a:t>
            </a:r>
          </a:p>
          <a:p>
            <a:endParaRPr lang="en-US" sz="2300" dirty="0">
              <a:latin typeface="Times New Roman" panose="02020603050405020304" pitchFamily="18" charset="0"/>
              <a:cs typeface="Times New Roman" panose="02020603050405020304" pitchFamily="18" charset="0"/>
            </a:endParaRPr>
          </a:p>
          <a:p>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591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04800"/>
            <a:ext cx="7239000" cy="838200"/>
          </a:xfrm>
        </p:spPr>
        <p:txBody>
          <a:bodyPr>
            <a:normAutofit/>
          </a:bodyPr>
          <a:lstStyle/>
          <a:p>
            <a:pPr algn="ctr"/>
            <a:r>
              <a:rPr lang="en-US" sz="2800" dirty="0">
                <a:solidFill>
                  <a:schemeClr val="tx1"/>
                </a:solidFill>
                <a:latin typeface="Times New Roman" pitchFamily="18" charset="0"/>
                <a:cs typeface="Times New Roman" pitchFamily="18" charset="0"/>
              </a:rPr>
              <a:t>Conclusion</a:t>
            </a:r>
          </a:p>
        </p:txBody>
      </p:sp>
      <p:sp>
        <p:nvSpPr>
          <p:cNvPr id="2" name="Content Placeholder 1"/>
          <p:cNvSpPr>
            <a:spLocks noGrp="1"/>
          </p:cNvSpPr>
          <p:nvPr>
            <p:ph idx="1"/>
          </p:nvPr>
        </p:nvSpPr>
        <p:spPr>
          <a:xfrm>
            <a:off x="457200" y="1447800"/>
            <a:ext cx="7239000" cy="4846320"/>
          </a:xfrm>
        </p:spPr>
        <p:txBody>
          <a:bodyPr>
            <a:normAutofit/>
          </a:bodyPr>
          <a:lstStyle/>
          <a:p>
            <a:pPr algn="just">
              <a:lnSpc>
                <a:spcPct val="150000"/>
              </a:lnSpc>
              <a:buFont typeface="Courier New" pitchFamily="49" charset="0"/>
              <a:buChar char="o"/>
            </a:pPr>
            <a:r>
              <a:rPr lang="en-US" sz="2400" dirty="0">
                <a:latin typeface="Times New Roman" pitchFamily="18" charset="0"/>
                <a:cs typeface="Times New Roman" pitchFamily="18" charset="0"/>
              </a:rPr>
              <a:t>   Now a days as technology is evolving from manually working to online working I. Every field. So it has become easy to share our knowledge with each other. This project will help the </a:t>
            </a:r>
            <a:r>
              <a:rPr lang="en-US" sz="2400" dirty="0" err="1">
                <a:latin typeface="Times New Roman" pitchFamily="18" charset="0"/>
                <a:cs typeface="Times New Roman" pitchFamily="18" charset="0"/>
              </a:rPr>
              <a:t>employe</a:t>
            </a:r>
            <a:r>
              <a:rPr lang="en-US" sz="2400" dirty="0">
                <a:latin typeface="Times New Roman" pitchFamily="18" charset="0"/>
                <a:cs typeface="Times New Roman" pitchFamily="18" charset="0"/>
              </a:rPr>
              <a:t> at agro-center to work efficiently and will also </a:t>
            </a:r>
            <a:r>
              <a:rPr lang="en-US" sz="2400" dirty="0" err="1">
                <a:latin typeface="Times New Roman" pitchFamily="18" charset="0"/>
                <a:cs typeface="Times New Roman" pitchFamily="18" charset="0"/>
              </a:rPr>
              <a:t>fullfil</a:t>
            </a:r>
            <a:r>
              <a:rPr lang="en-US" sz="2400" dirty="0">
                <a:latin typeface="Times New Roman" pitchFamily="18" charset="0"/>
                <a:cs typeface="Times New Roman" pitchFamily="18" charset="0"/>
              </a:rPr>
              <a:t> the need of farmers at some extent with this we conclude our project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solidFill>
                  <a:schemeClr val="tx1"/>
                </a:solidFill>
                <a:latin typeface="Times New Roman" pitchFamily="18" charset="0"/>
                <a:cs typeface="Times New Roman" pitchFamily="18" charset="0"/>
              </a:rPr>
              <a:t>References</a:t>
            </a:r>
            <a:endParaRPr lang="en-IN" sz="28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endParaRPr lang="en-IN" sz="2200" dirty="0">
              <a:solidFill>
                <a:srgbClr val="00B0F0"/>
              </a:solidFill>
              <a:latin typeface="Times New Roman" pitchFamily="18" charset="0"/>
              <a:cs typeface="Times New Roman" pitchFamily="18" charset="0"/>
            </a:endParaRPr>
          </a:p>
          <a:p>
            <a:pPr>
              <a:buFont typeface="Courier New" pitchFamily="49" charset="0"/>
              <a:buChar char="o"/>
            </a:pPr>
            <a:r>
              <a:rPr lang="en-IN" sz="2400" dirty="0">
                <a:solidFill>
                  <a:srgbClr val="00B0F0"/>
                </a:solidFill>
                <a:latin typeface="Times New Roman" pitchFamily="18" charset="0"/>
                <a:cs typeface="Times New Roman" pitchFamily="18" charset="0"/>
              </a:rPr>
              <a:t>https://agro-center.de/en/home/</a:t>
            </a:r>
          </a:p>
          <a:p>
            <a:pPr>
              <a:buFont typeface="Courier New" pitchFamily="49" charset="0"/>
              <a:buChar char="o"/>
            </a:pPr>
            <a:endParaRPr lang="en-IN" sz="2400" dirty="0">
              <a:solidFill>
                <a:srgbClr val="FFDE66"/>
              </a:solidFill>
              <a:latin typeface="Times New Roman" pitchFamily="18" charset="0"/>
              <a:cs typeface="Times New Roman" pitchFamily="18" charset="0"/>
              <a:hlinkClick r:id="rId2">
                <a:extLst>
                  <a:ext uri="{A12FA001-AC4F-418D-AE19-62706E023703}">
                    <ahyp:hlinkClr xmlns:ahyp="http://schemas.microsoft.com/office/drawing/2018/hyperlinkcolor" val="tx"/>
                  </a:ext>
                </a:extLst>
              </a:hlinkClick>
            </a:endParaRPr>
          </a:p>
          <a:p>
            <a:pPr>
              <a:buFont typeface="Courier New" pitchFamily="49" charset="0"/>
              <a:buChar char="o"/>
            </a:pPr>
            <a:r>
              <a:rPr lang="en-IN" sz="2400" dirty="0">
                <a:solidFill>
                  <a:srgbClr val="00B0F0"/>
                </a:solidFill>
                <a:latin typeface="Times New Roman" pitchFamily="18" charset="0"/>
                <a:cs typeface="Times New Roman" pitchFamily="18" charset="0"/>
                <a:hlinkClick r:id="rId2">
                  <a:extLst>
                    <a:ext uri="{A12FA001-AC4F-418D-AE19-62706E023703}">
                      <ahyp:hlinkClr xmlns:ahyp="http://schemas.microsoft.com/office/drawing/2018/hyperlinkcolor" val="tx"/>
                    </a:ext>
                  </a:extLst>
                </a:hlinkClick>
              </a:rPr>
              <a:t>https://www.dtn.com/the-role-of-weather-and-weather-forecasting-in-agriculture/</a:t>
            </a:r>
            <a:endParaRPr lang="en-IN" sz="2400" dirty="0">
              <a:solidFill>
                <a:srgbClr val="00B0F0"/>
              </a:solidFill>
              <a:latin typeface="Times New Roman" pitchFamily="18" charset="0"/>
              <a:cs typeface="Times New Roman" pitchFamily="18" charset="0"/>
            </a:endParaRPr>
          </a:p>
          <a:p>
            <a:pPr>
              <a:buFont typeface="Courier New" pitchFamily="49" charset="0"/>
              <a:buChar char="o"/>
            </a:pPr>
            <a:endParaRPr lang="en-IN" sz="2400" dirty="0">
              <a:solidFill>
                <a:srgbClr val="FFDE66"/>
              </a:solidFill>
              <a:latin typeface="Times New Roman" pitchFamily="18" charset="0"/>
              <a:cs typeface="Times New Roman" pitchFamily="18" charset="0"/>
              <a:hlinkClick r:id="rId3">
                <a:extLst>
                  <a:ext uri="{A12FA001-AC4F-418D-AE19-62706E023703}">
                    <ahyp:hlinkClr xmlns:ahyp="http://schemas.microsoft.com/office/drawing/2018/hyperlinkcolor" val="tx"/>
                  </a:ext>
                </a:extLst>
              </a:hlinkClick>
            </a:endParaRPr>
          </a:p>
          <a:p>
            <a:pPr>
              <a:buFont typeface="Courier New" pitchFamily="49" charset="0"/>
              <a:buChar char="o"/>
            </a:pPr>
            <a:r>
              <a:rPr lang="en-IN" sz="2400" dirty="0">
                <a:solidFill>
                  <a:srgbClr val="00B0F0"/>
                </a:solidFill>
                <a:latin typeface="Times New Roman" pitchFamily="18" charset="0"/>
                <a:cs typeface="Times New Roman" pitchFamily="18" charset="0"/>
                <a:hlinkClick r:id="rId3">
                  <a:extLst>
                    <a:ext uri="{A12FA001-AC4F-418D-AE19-62706E023703}">
                      <ahyp:hlinkClr xmlns:ahyp="http://schemas.microsoft.com/office/drawing/2018/hyperlinkcolor" val="tx"/>
                    </a:ext>
                  </a:extLst>
                </a:hlinkClick>
              </a:rPr>
              <a:t>https://tractorguru.in/tractor-blog/importance-of-weather-forecasting-in-modern-agriculture-and-farming</a:t>
            </a:r>
            <a:endParaRPr lang="en-IN" sz="2400" dirty="0">
              <a:solidFill>
                <a:srgbClr val="00B0F0"/>
              </a:solidFill>
              <a:latin typeface="Times New Roman" pitchFamily="18" charset="0"/>
              <a:cs typeface="Times New Roman" pitchFamily="18" charset="0"/>
            </a:endParaRPr>
          </a:p>
          <a:p>
            <a:pPr>
              <a:buFont typeface="Courier New" pitchFamily="49" charset="0"/>
              <a:buChar char="o"/>
            </a:pPr>
            <a:endParaRPr lang="en-IN" sz="2400" dirty="0">
              <a:solidFill>
                <a:srgbClr val="00B0F0"/>
              </a:solidFill>
              <a:latin typeface="Times New Roman" pitchFamily="18" charset="0"/>
              <a:cs typeface="Times New Roman" pitchFamily="18" charset="0"/>
            </a:endParaRPr>
          </a:p>
          <a:p>
            <a:pPr>
              <a:buFont typeface="Courier New" pitchFamily="49" charset="0"/>
              <a:buChar char="o"/>
            </a:pPr>
            <a:r>
              <a:rPr lang="en-IN" sz="2400" dirty="0">
                <a:solidFill>
                  <a:srgbClr val="00B0F0"/>
                </a:solidFill>
                <a:latin typeface="Times New Roman" pitchFamily="18" charset="0"/>
                <a:cs typeface="Times New Roman" pitchFamily="18" charset="0"/>
              </a:rPr>
              <a:t>https://geopy.readthedocs.io/en/stable/</a:t>
            </a:r>
          </a:p>
          <a:p>
            <a:pPr>
              <a:buFont typeface="Courier New" pitchFamily="49" charset="0"/>
              <a:buChar char="o"/>
            </a:pPr>
            <a:endParaRPr lang="en-IN" sz="2200" dirty="0">
              <a:solidFill>
                <a:srgbClr val="00B0F0"/>
              </a:solidFill>
              <a:latin typeface="Times New Roman" pitchFamily="18" charset="0"/>
              <a:cs typeface="Times New Roman" pitchFamily="18" charset="0"/>
            </a:endParaRPr>
          </a:p>
        </p:txBody>
      </p:sp>
    </p:spTree>
    <p:extLst>
      <p:ext uri="{BB962C8B-B14F-4D97-AF65-F5344CB8AC3E}">
        <p14:creationId xmlns:p14="http://schemas.microsoft.com/office/powerpoint/2010/main" val="16347180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57400"/>
            <a:ext cx="8229600" cy="1143000"/>
          </a:xfrm>
        </p:spPr>
        <p:txBody>
          <a:bodyPr>
            <a:normAutofit/>
          </a:bodyPr>
          <a:lstStyle/>
          <a:p>
            <a:pPr algn="ctr"/>
            <a:r>
              <a:rPr lang="en-US" sz="4800" dirty="0">
                <a:solidFill>
                  <a:schemeClr val="tx1"/>
                </a:solidFill>
                <a:latin typeface="Times New Roman" pitchFamily="18" charset="0"/>
                <a:cs typeface="Times New Roman" pitchFamily="18" charset="0"/>
              </a:rPr>
              <a:t>Thank You</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7239000" cy="1143000"/>
          </a:xfrm>
        </p:spPr>
        <p:txBody>
          <a:bodyPr>
            <a:normAutofit fontScale="90000"/>
          </a:bodyPr>
          <a:lstStyle/>
          <a:p>
            <a:pPr algn="ctr"/>
            <a:r>
              <a:rPr lang="en-US" sz="3100" dirty="0">
                <a:solidFill>
                  <a:schemeClr val="tx1"/>
                </a:solidFill>
                <a:latin typeface="Times New Roman" pitchFamily="18" charset="0"/>
                <a:cs typeface="Times New Roman" pitchFamily="18" charset="0"/>
              </a:rPr>
              <a:t>Abstract</a:t>
            </a:r>
            <a:r>
              <a:rPr lang="en-US" sz="4000" dirty="0">
                <a:solidFill>
                  <a:schemeClr val="tx1"/>
                </a:solidFill>
                <a:latin typeface="Times New Roman" pitchFamily="18" charset="0"/>
                <a:cs typeface="Times New Roman" pitchFamily="18" charset="0"/>
              </a:rPr>
              <a:t> </a:t>
            </a:r>
            <a:br>
              <a:rPr lang="en-US" sz="4000" dirty="0">
                <a:solidFill>
                  <a:schemeClr val="tx1"/>
                </a:solidFill>
                <a:latin typeface="Times New Roman" pitchFamily="18" charset="0"/>
                <a:cs typeface="Times New Roman" pitchFamily="18" charset="0"/>
              </a:rPr>
            </a:br>
            <a:endParaRPr lang="en-US" dirty="0"/>
          </a:p>
        </p:txBody>
      </p:sp>
      <p:sp>
        <p:nvSpPr>
          <p:cNvPr id="4" name="Content Placeholder 3"/>
          <p:cNvSpPr>
            <a:spLocks noGrp="1"/>
          </p:cNvSpPr>
          <p:nvPr>
            <p:ph idx="1"/>
          </p:nvPr>
        </p:nvSpPr>
        <p:spPr/>
        <p:txBody>
          <a:bodyPr>
            <a:normAutofit/>
          </a:bodyPr>
          <a:lstStyle/>
          <a:p>
            <a:pPr algn="just">
              <a:lnSpc>
                <a:spcPct val="150000"/>
              </a:lnSpc>
            </a:pPr>
            <a:r>
              <a:rPr lang="en-US" sz="2400" dirty="0">
                <a:latin typeface="Times New Roman" pitchFamily="18" charset="0"/>
                <a:cs typeface="Times New Roman" pitchFamily="18" charset="0"/>
              </a:rPr>
              <a:t>The main objective was to plan and program a desktop application for agro-</a:t>
            </a:r>
            <a:r>
              <a:rPr lang="en-US" sz="2400" dirty="0" err="1">
                <a:latin typeface="Times New Roman" pitchFamily="18" charset="0"/>
                <a:cs typeface="Times New Roman" pitchFamily="18" charset="0"/>
              </a:rPr>
              <a:t>employe</a:t>
            </a:r>
            <a:r>
              <a:rPr lang="en-US" sz="2400" dirty="0">
                <a:latin typeface="Times New Roman" pitchFamily="18" charset="0"/>
                <a:cs typeface="Times New Roman" pitchFamily="18" charset="0"/>
              </a:rPr>
              <a:t> and Farmers. This  application will help many farmers to take good decision for their farm. Thus the application can help the user in farming digitally. Weather forecasting can help with a farmer’s business decisions</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822960"/>
          </a:xfrm>
        </p:spPr>
        <p:txBody>
          <a:bodyPr>
            <a:normAutofit/>
          </a:bodyPr>
          <a:lstStyle/>
          <a:p>
            <a:pPr algn="ctr"/>
            <a:r>
              <a:rPr lang="en-US" sz="2800" dirty="0">
                <a:solidFill>
                  <a:schemeClr val="tx1"/>
                </a:solidFill>
                <a:latin typeface="Times New Roman" pitchFamily="18" charset="0"/>
                <a:cs typeface="Times New Roman" pitchFamily="18" charset="0"/>
              </a:rPr>
              <a:t>introduction</a:t>
            </a:r>
            <a:endParaRPr lang="en-IN" sz="30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533400" y="1447800"/>
            <a:ext cx="7239000" cy="4846320"/>
          </a:xfrm>
        </p:spPr>
        <p:txBody>
          <a:bodyPr>
            <a:normAutofit/>
          </a:bodyPr>
          <a:lstStyle/>
          <a:p>
            <a:pPr algn="just"/>
            <a:r>
              <a:rPr lang="en-IN" sz="2400" b="1" dirty="0">
                <a:latin typeface="Times New Roman" pitchFamily="18" charset="0"/>
                <a:cs typeface="Times New Roman" pitchFamily="18" charset="0"/>
              </a:rPr>
              <a:t>Project Name        </a:t>
            </a:r>
            <a:r>
              <a:rPr lang="en-IN" sz="2200" dirty="0">
                <a:latin typeface="Times New Roman" pitchFamily="18" charset="0"/>
                <a:cs typeface="Times New Roman" pitchFamily="18" charset="0"/>
              </a:rPr>
              <a:t>: </a:t>
            </a:r>
            <a:r>
              <a:rPr lang="en-IN" sz="2200" dirty="0">
                <a:solidFill>
                  <a:srgbClr val="00B0F0"/>
                </a:solidFill>
                <a:latin typeface="Times New Roman" pitchFamily="18" charset="0"/>
                <a:cs typeface="Times New Roman" pitchFamily="18" charset="0"/>
              </a:rPr>
              <a:t> </a:t>
            </a:r>
            <a:r>
              <a:rPr lang="en-IN" sz="2400" dirty="0">
                <a:solidFill>
                  <a:srgbClr val="00B0F0"/>
                </a:solidFill>
                <a:latin typeface="Times New Roman" pitchFamily="18" charset="0"/>
                <a:cs typeface="Times New Roman" pitchFamily="18" charset="0"/>
              </a:rPr>
              <a:t>Weather Forecasting For Farming</a:t>
            </a:r>
            <a:endParaRPr lang="en-IN" sz="24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r>
              <a:rPr lang="en-IN" sz="2200" b="1" dirty="0">
                <a:latin typeface="Times New Roman" pitchFamily="18" charset="0"/>
                <a:cs typeface="Times New Roman" pitchFamily="18" charset="0"/>
              </a:rPr>
              <a:t> </a:t>
            </a:r>
            <a:r>
              <a:rPr lang="en-IN" sz="2400" b="1" dirty="0">
                <a:latin typeface="Times New Roman" pitchFamily="18" charset="0"/>
                <a:cs typeface="Times New Roman" pitchFamily="18" charset="0"/>
              </a:rPr>
              <a:t>Backend</a:t>
            </a:r>
            <a:r>
              <a:rPr lang="en-IN" sz="2400" dirty="0">
                <a:latin typeface="Times New Roman" pitchFamily="18" charset="0"/>
                <a:cs typeface="Times New Roman" pitchFamily="18" charset="0"/>
              </a:rPr>
              <a:t>               :  </a:t>
            </a:r>
            <a:r>
              <a:rPr lang="en-IN" sz="2400" dirty="0" err="1">
                <a:latin typeface="Times New Roman" pitchFamily="18" charset="0"/>
                <a:cs typeface="Times New Roman" pitchFamily="18" charset="0"/>
              </a:rPr>
              <a:t>Xamp</a:t>
            </a:r>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r>
              <a:rPr lang="en-IN" sz="2400" b="1" dirty="0">
                <a:latin typeface="Times New Roman" pitchFamily="18" charset="0"/>
                <a:cs typeface="Times New Roman" pitchFamily="18" charset="0"/>
              </a:rPr>
              <a:t> Frontend              </a:t>
            </a:r>
            <a:r>
              <a:rPr lang="en-IN" sz="2400" dirty="0">
                <a:latin typeface="Times New Roman" pitchFamily="18" charset="0"/>
                <a:cs typeface="Times New Roman" pitchFamily="18" charset="0"/>
              </a:rPr>
              <a:t>:  Python, Html, </a:t>
            </a:r>
            <a:r>
              <a:rPr lang="en-IN" sz="2400" dirty="0" err="1">
                <a:latin typeface="Times New Roman" pitchFamily="18" charset="0"/>
                <a:cs typeface="Times New Roman" pitchFamily="18" charset="0"/>
              </a:rPr>
              <a:t>Css</a:t>
            </a:r>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r>
              <a:rPr lang="en-IN" sz="2400" b="1" dirty="0">
                <a:latin typeface="Times New Roman" pitchFamily="18" charset="0"/>
                <a:cs typeface="Times New Roman" pitchFamily="18" charset="0"/>
              </a:rPr>
              <a:t>Web Browser        </a:t>
            </a:r>
            <a:r>
              <a:rPr lang="en-IN" sz="2400" dirty="0">
                <a:latin typeface="Times New Roman" pitchFamily="18" charset="0"/>
                <a:cs typeface="Times New Roman" pitchFamily="18" charset="0"/>
              </a:rPr>
              <a:t>:  Mozilla, Google Chrome</a:t>
            </a:r>
          </a:p>
          <a:p>
            <a:pPr>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072919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2447"/>
            <a:ext cx="7239000" cy="1143000"/>
          </a:xfrm>
        </p:spPr>
        <p:txBody>
          <a:bodyPr>
            <a:normAutofit/>
          </a:bodyPr>
          <a:lstStyle/>
          <a:p>
            <a:pPr algn="ctr"/>
            <a:r>
              <a:rPr lang="en-US" sz="2800" dirty="0">
                <a:solidFill>
                  <a:schemeClr val="tx1"/>
                </a:solidFill>
                <a:latin typeface="Times New Roman" pitchFamily="18" charset="0"/>
                <a:cs typeface="Times New Roman" pitchFamily="18" charset="0"/>
              </a:rPr>
              <a:t>Literature</a:t>
            </a:r>
            <a:r>
              <a:rPr lang="en-US" sz="3000" dirty="0">
                <a:solidFill>
                  <a:schemeClr val="tx1"/>
                </a:solidFill>
                <a:latin typeface="Times New Roman" pitchFamily="18" charset="0"/>
                <a:cs typeface="Times New Roman" pitchFamily="18" charset="0"/>
              </a:rPr>
              <a:t> Survey </a:t>
            </a:r>
            <a:br>
              <a:rPr lang="en-US" sz="3000" dirty="0">
                <a:solidFill>
                  <a:schemeClr val="tx1"/>
                </a:solidFill>
                <a:latin typeface="Times New Roman" pitchFamily="18" charset="0"/>
                <a:cs typeface="Times New Roman" pitchFamily="18" charset="0"/>
              </a:rPr>
            </a:br>
            <a:endParaRPr lang="en-US" sz="3000" dirty="0">
              <a:solidFill>
                <a:schemeClr val="tx1"/>
              </a:solidFill>
              <a:latin typeface="Times New Roman" pitchFamily="18" charset="0"/>
              <a:cs typeface="Times New Roman" pitchFamily="18" charset="0"/>
            </a:endParaRPr>
          </a:p>
        </p:txBody>
      </p:sp>
      <p:sp>
        <p:nvSpPr>
          <p:cNvPr id="5" name="Content Placeholder 4"/>
          <p:cNvSpPr>
            <a:spLocks noGrp="1"/>
          </p:cNvSpPr>
          <p:nvPr>
            <p:ph idx="1"/>
          </p:nvPr>
        </p:nvSpPr>
        <p:spPr>
          <a:xfrm>
            <a:off x="457200" y="1478280"/>
            <a:ext cx="7239000" cy="4846320"/>
          </a:xfrm>
        </p:spPr>
        <p:txBody>
          <a:bodyPr/>
          <a:lstStyle/>
          <a:p>
            <a:pPr>
              <a:lnSpc>
                <a:spcPct val="150000"/>
              </a:lnSpc>
            </a:pPr>
            <a:r>
              <a:rPr lang="en-US" b="1" dirty="0">
                <a:latin typeface="Times New Roman" panose="02020603050405020304" pitchFamily="18" charset="0"/>
                <a:cs typeface="Times New Roman" pitchFamily="18" charset="0"/>
              </a:rPr>
              <a:t>Problem Statement</a:t>
            </a:r>
            <a:r>
              <a:rPr lang="en-US" dirty="0"/>
              <a:t>: </a:t>
            </a:r>
            <a:r>
              <a:rPr lang="en-US" sz="2400" dirty="0">
                <a:latin typeface="Times New Roman" panose="02020603050405020304" pitchFamily="18" charset="0"/>
                <a:cs typeface="Times New Roman" pitchFamily="18" charset="0"/>
              </a:rPr>
              <a:t>weather forecasting will help farmers to plan their many day to day decisions. But in case some farmers can face difficulties in operating smartphones or in understanding other languages than </a:t>
            </a:r>
            <a:r>
              <a:rPr lang="en-US" sz="2400" dirty="0" err="1">
                <a:latin typeface="Times New Roman" panose="02020603050405020304" pitchFamily="18" charset="0"/>
                <a:cs typeface="Times New Roman" pitchFamily="18" charset="0"/>
              </a:rPr>
              <a:t>marathi</a:t>
            </a:r>
            <a:r>
              <a:rPr lang="en-US" sz="2400" dirty="0">
                <a:latin typeface="Times New Roman" panose="02020603050405020304" pitchFamily="18" charset="0"/>
                <a:cs typeface="Times New Roman" pitchFamily="18" charset="0"/>
              </a:rPr>
              <a:t>. </a:t>
            </a:r>
          </a:p>
          <a:p>
            <a:pPr marL="0" indent="0">
              <a:buNone/>
            </a:pPr>
            <a:endParaRPr lang="en-US" dirty="0">
              <a:latin typeface="Times New Roman" pitchFamily="18" charset="0"/>
              <a:cs typeface="Times New Roman" pitchFamily="18" charset="0"/>
            </a:endParaRPr>
          </a:p>
          <a:p>
            <a:pPr>
              <a:lnSpc>
                <a:spcPct val="150000"/>
              </a:lnSpc>
            </a:pPr>
            <a:r>
              <a:rPr lang="en-US" b="1" dirty="0">
                <a:latin typeface="Times New Roman" pitchFamily="18" charset="0"/>
                <a:cs typeface="Times New Roman" pitchFamily="18" charset="0"/>
              </a:rPr>
              <a:t>Solution: </a:t>
            </a:r>
            <a:r>
              <a:rPr lang="en-US" sz="2400" dirty="0">
                <a:latin typeface="Times New Roman" pitchFamily="18" charset="0"/>
                <a:cs typeface="Times New Roman" pitchFamily="18" charset="0"/>
              </a:rPr>
              <a:t>so we decided make a app for </a:t>
            </a:r>
            <a:r>
              <a:rPr lang="en-US" sz="2400" dirty="0" err="1">
                <a:latin typeface="Times New Roman" pitchFamily="18" charset="0"/>
                <a:cs typeface="Times New Roman" pitchFamily="18" charset="0"/>
              </a:rPr>
              <a:t>agro</a:t>
            </a:r>
            <a:r>
              <a:rPr lang="en-US" sz="2400" dirty="0">
                <a:latin typeface="Times New Roman" pitchFamily="18" charset="0"/>
                <a:cs typeface="Times New Roman" pitchFamily="18" charset="0"/>
              </a:rPr>
              <a:t>-centers and </a:t>
            </a:r>
            <a:r>
              <a:rPr lang="en-US" sz="2400" dirty="0" err="1">
                <a:latin typeface="Times New Roman" pitchFamily="18" charset="0"/>
                <a:cs typeface="Times New Roman" pitchFamily="18" charset="0"/>
              </a:rPr>
              <a:t>agro-shopes</a:t>
            </a:r>
            <a:r>
              <a:rPr lang="en-US" sz="2400" dirty="0">
                <a:latin typeface="Times New Roman" pitchFamily="18" charset="0"/>
                <a:cs typeface="Times New Roman"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2CAD290-F925-4831-95BA-32BCB58A98D7}"/>
              </a:ext>
            </a:extLst>
          </p:cNvPr>
          <p:cNvPicPr>
            <a:picLocks noGrp="1" noChangeAspect="1"/>
          </p:cNvPicPr>
          <p:nvPr>
            <p:ph idx="1"/>
          </p:nvPr>
        </p:nvPicPr>
        <p:blipFill>
          <a:blip r:embed="rId2" cstate="print"/>
          <a:srcRect t="3333" r="5242"/>
          <a:stretch>
            <a:fillRect/>
          </a:stretch>
        </p:blipFill>
        <p:spPr>
          <a:xfrm>
            <a:off x="381000" y="1600200"/>
            <a:ext cx="7239000" cy="3429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D8E4B5-88B9-47A3-A5B3-F900E0DF3ADE}"/>
              </a:ext>
            </a:extLst>
          </p:cNvPr>
          <p:cNvPicPr>
            <a:picLocks noChangeAspect="1"/>
          </p:cNvPicPr>
          <p:nvPr/>
        </p:nvPicPr>
        <p:blipFill rotWithShape="1">
          <a:blip r:embed="rId2">
            <a:extLst>
              <a:ext uri="{28A0092B-C50C-407E-A947-70E740481C1C}">
                <a14:useLocalDpi xmlns:a14="http://schemas.microsoft.com/office/drawing/2010/main" val="0"/>
              </a:ext>
            </a:extLst>
          </a:blip>
          <a:srcRect l="9619" r="14166"/>
          <a:stretch/>
        </p:blipFill>
        <p:spPr>
          <a:xfrm>
            <a:off x="9940" y="1066800"/>
            <a:ext cx="8086620" cy="4495800"/>
          </a:xfrm>
          <a:prstGeom prst="rect">
            <a:avLst/>
          </a:prstGeom>
        </p:spPr>
      </p:pic>
      <p:sp>
        <p:nvSpPr>
          <p:cNvPr id="2" name="TextBox 1">
            <a:extLst>
              <a:ext uri="{FF2B5EF4-FFF2-40B4-BE49-F238E27FC236}">
                <a16:creationId xmlns:a16="http://schemas.microsoft.com/office/drawing/2014/main" id="{8AF6E619-1D62-1963-983C-059E4346FC61}"/>
              </a:ext>
            </a:extLst>
          </p:cNvPr>
          <p:cNvSpPr txBox="1"/>
          <p:nvPr/>
        </p:nvSpPr>
        <p:spPr>
          <a:xfrm>
            <a:off x="3253150" y="381000"/>
            <a:ext cx="1600200" cy="400110"/>
          </a:xfrm>
          <a:prstGeom prst="rect">
            <a:avLst/>
          </a:prstGeom>
          <a:noFill/>
        </p:spPr>
        <p:txBody>
          <a:bodyPr wrap="square" rtlCol="0">
            <a:spAutoFit/>
          </a:bodyPr>
          <a:lstStyle/>
          <a:p>
            <a:r>
              <a:rPr lang="en-US" sz="2000" dirty="0"/>
              <a:t>Work Flow</a:t>
            </a:r>
          </a:p>
        </p:txBody>
      </p:sp>
    </p:spTree>
    <p:extLst>
      <p:ext uri="{BB962C8B-B14F-4D97-AF65-F5344CB8AC3E}">
        <p14:creationId xmlns:p14="http://schemas.microsoft.com/office/powerpoint/2010/main" val="23235218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A6B7A5-2572-4230-904C-49468A99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97" y="774563"/>
            <a:ext cx="7851183" cy="47118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CF1148-46B0-4015-8F08-8C59BB772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23" y="784089"/>
            <a:ext cx="7846593" cy="47023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1348</TotalTime>
  <Words>449</Words>
  <Application>Microsoft Office PowerPoint</Application>
  <PresentationFormat>On-screen Show (4:3)</PresentationFormat>
  <Paragraphs>80</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Courier New</vt:lpstr>
      <vt:lpstr>Times New Roman</vt:lpstr>
      <vt:lpstr>Trebuchet MS</vt:lpstr>
      <vt:lpstr>Wingdings</vt:lpstr>
      <vt:lpstr>Wingdings 2</vt:lpstr>
      <vt:lpstr>Opulent</vt:lpstr>
      <vt:lpstr> Welcome to the presentation on capstone project execution </vt:lpstr>
      <vt:lpstr>Index</vt:lpstr>
      <vt:lpstr>Abstract  </vt:lpstr>
      <vt:lpstr>introduction</vt:lpstr>
      <vt:lpstr>Literature Survey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WE DEVELOP THIS..</vt:lpstr>
      <vt:lpstr>aDVAnTAGES</vt:lpstr>
      <vt:lpstr>application</vt:lpstr>
      <vt:lpstr>Software Requirements </vt:lpstr>
      <vt:lpstr>Hardware  Requirements </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vlc</dc:creator>
  <cp:lastModifiedBy>Vaibhav Navghare</cp:lastModifiedBy>
  <cp:revision>178</cp:revision>
  <dcterms:created xsi:type="dcterms:W3CDTF">2008-12-31T18:31:45Z</dcterms:created>
  <dcterms:modified xsi:type="dcterms:W3CDTF">2022-06-06T06:27:28Z</dcterms:modified>
</cp:coreProperties>
</file>